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57.png" ContentType="image/png"/>
  <Override PartName="/ppt/media/image1.png" ContentType="image/png"/>
  <Override PartName="/ppt/media/image9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58.jpeg" ContentType="image/jpeg"/>
  <Override PartName="/ppt/media/image21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hdphoto1.wdp" ContentType="image/vnd.ms-photo"/>
  <Override PartName="/ppt/media/image25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6.jpeg" ContentType="image/jpeg"/>
  <Override PartName="/ppt/media/image37.png" ContentType="image/png"/>
  <Override PartName="/ppt/media/image27.jpeg" ContentType="image/jpeg"/>
  <Override PartName="/ppt/media/image4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5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8288000" cy="10287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595959"/>
                </a:solidFill>
                <a:latin typeface="Roboto Light"/>
                <a:ea typeface="Roboto Light"/>
              </a:defRPr>
            </a:pPr>
            <a:r>
              <a:rPr b="0" lang="en-US" sz="1400" spc="-1" strike="noStrike">
                <a:solidFill>
                  <a:srgbClr val="595959"/>
                </a:solidFill>
                <a:latin typeface="Roboto Light"/>
                <a:ea typeface="Roboto Light"/>
              </a:rPr>
              <a:t>Gebruik van eigen zonne-energie (%)
zonder Solar iBoost+</a:t>
            </a:r>
          </a:p>
        </c:rich>
      </c:tx>
      <c:layout>
        <c:manualLayout>
          <c:xMode val="edge"/>
          <c:yMode val="edge"/>
          <c:x val="0.132626243664351"/>
          <c:y val="0.0468936282951384"/>
        </c:manualLayout>
      </c:layout>
      <c:overlay val="0"/>
      <c:spPr>
        <a:noFill/>
        <a:ln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33471f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d9d9d9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Roboto Light"/>
                      <a:ea typeface="Roboto Light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ffffff"/>
                      </a:solidFill>
                      <a:latin typeface="Roboto Light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ffffff"/>
                    </a:solidFill>
                    <a:latin typeface="Roboto Light"/>
                    <a:ea typeface="Roboto Light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2"/>
                <c:pt idx="0">
                  <c:v>Eigen gebruik</c:v>
                </c:pt>
                <c:pt idx="1">
                  <c:v>Export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595959"/>
                </a:solidFill>
                <a:latin typeface="Roboto Light"/>
                <a:ea typeface="Roboto Light"/>
              </a:defRPr>
            </a:pPr>
            <a:r>
              <a:rPr b="0" lang="en-US" sz="1400" spc="-1" strike="noStrike">
                <a:solidFill>
                  <a:srgbClr val="595959"/>
                </a:solidFill>
                <a:latin typeface="Roboto Light"/>
                <a:ea typeface="Roboto Light"/>
              </a:rPr>
              <a:t>Gebruik van eigen zonne-energie (%)
met Solar iBoost+</a:t>
            </a:r>
          </a:p>
        </c:rich>
      </c:tx>
      <c:layout>
        <c:manualLayout>
          <c:xMode val="edge"/>
          <c:yMode val="edge"/>
          <c:x val="0.0862586821850948"/>
          <c:y val="0.0467611604185985"/>
        </c:manualLayout>
      </c:layout>
      <c:overlay val="0"/>
      <c:spPr>
        <a:noFill/>
        <a:ln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iBoost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33471f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d9d9d9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0" sz="1050" spc="-1" strike="noStrike">
                      <a:solidFill>
                        <a:srgbClr val="ffffff"/>
                      </a:solidFill>
                      <a:latin typeface="Roboto Light"/>
                      <a:ea typeface="Roboto Light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sz="900" spc="-1" strike="noStrike">
                      <a:solidFill>
                        <a:srgbClr val="404040"/>
                      </a:solidFill>
                      <a:latin typeface="Roboto Light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
</c:separator>
            </c:dLbl>
            <c:txPr>
              <a:bodyPr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Roboto Light"/>
                    <a:ea typeface="Roboto Light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Eigen gebruik</c:v>
                </c:pt>
                <c:pt idx="1">
                  <c:v>Export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0.626697849483052</c:v>
                </c:pt>
                <c:pt idx="1">
                  <c:v>0.373302150516948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3723964736966"/>
          <c:y val="0.746330487894621"/>
          <c:w val="0.30313914249091"/>
          <c:h val="0.157665759069836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Roboto Light"/>
              <a:ea typeface="Roboto Light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 om de dia te verplaatsen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nl-NL" sz="2000" spc="-1" strike="noStrike">
                <a:latin typeface="Arial"/>
              </a:rPr>
              <a:t>Klik om het formaat van de notities te bewerken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nl-NL" sz="1400" spc="-1" strike="noStrike">
                <a:latin typeface="Times New Roman"/>
              </a:rPr>
              <a:t>&lt;koptekst&gt;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nl-NL" sz="1400" spc="-1" strike="noStrike">
                <a:latin typeface="Times New Roman"/>
              </a:rPr>
              <a:t>&lt;datum/tijd&gt;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nl-NL" sz="1400" spc="-1" strike="noStrike">
                <a:latin typeface="Times New Roman"/>
              </a:rPr>
              <a:t>&lt;voettekst&gt;</a:t>
            </a:r>
            <a:endParaRPr b="0" lang="nl-NL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8C5B975-CB3E-45AE-9E9D-0554EEA98919}" type="slidenum">
              <a:rPr b="0" lang="nl-NL" sz="1400" spc="-1" strike="noStrike">
                <a:latin typeface="Times New Roman"/>
              </a:rPr>
              <a:t>&lt;getal&gt;</a:t>
            </a:fld>
            <a:endParaRPr b="0" lang="nl-N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Duurzaam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Eigen gebruik van zonne-energie 31% naar wel 70% - hier geillustreerd in oranje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Geen gas meer voor warm water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Minder netcongestie: op wijk niveau</a:t>
            </a:r>
            <a:endParaRPr b="0" lang="nl-NL" sz="12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endParaRPr b="0" lang="nl-NL" sz="12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Kostenbesparend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Gemiddeld gezin 4personen: ~338euro per jaar besparing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Investering aanzienlijk lager dan alternatieven (batterij of zonneboiler) – de terugverdientijd over het algemeen onder de 5 jaar. </a:t>
            </a:r>
            <a:endParaRPr b="0" lang="nl-NL" sz="12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endParaRPr b="0" lang="nl-NL" sz="12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Minder afhankelijk van: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Stijgende energietarieven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Afbouw salderingsregeling</a:t>
            </a:r>
            <a:endParaRPr b="0" lang="nl-NL" sz="1200" spc="-1" strike="noStrike">
              <a:latin typeface="Arial"/>
            </a:endParaRPr>
          </a:p>
          <a:p>
            <a:pPr marL="571680" indent="-571320">
              <a:lnSpc>
                <a:spcPts val="5598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Afschakeling omvormers</a:t>
            </a:r>
            <a:endParaRPr b="0" lang="nl-NL" sz="12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endParaRPr b="0" lang="nl-NL" sz="12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endParaRPr b="0" lang="nl-NL" sz="12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Roboto Thin"/>
                <a:ea typeface="Roboto Thin"/>
              </a:rPr>
              <a:t>https://www.anwb.nl/huis/energie/energieprijzen-winter-2022-2023</a:t>
            </a:r>
            <a:endParaRPr b="0" lang="nl-NL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12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B7379FD-1A3B-49B8-ABDE-7C4D063C4FA3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Ook in combinatie met hybride warmtepomp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2F33106-7B25-419E-A9E5-8D7AC12F0660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4997400-5FA6-4F3E-BA12-C9944E27C02D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3337A3A-DD1B-4A4D-AA9D-04004E10E0D6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Bron: https://www.wired.co.uk/article/climate-change-facts-2019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Ondertussen is iedereen bekend met het probleem: klimaat verandering. 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Er is een hoop werk te doen om onze samenleving te decarboniseren. En we hebben haast. Sterker nog: we liggen ver achter op schema. 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In onze sector betekent dit: de energietransitie.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Ondanks de opwarming van de aarde, kunnen we gelukkig ook veel voordeel halen uit de zon. 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1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8602061-52A8-4F00-83AB-05B512385A08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https://solarmagazine.nl/nieuws-zonne-energie/i23190/nederland-heeft-in-2020-recordvolume-van-2-8-gigawattpiek-zonnepanelen-geinstalleerd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Er is een explosieve groei aan opname van zonnepanelen gaande. 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Ook dit hoef ik dit publiek waarschijnlijk niet verder uit te leggen: aangezien dit de verzamelplaats is van zonne-energie experts!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Nederland heeft </a:t>
            </a:r>
            <a:r>
              <a:rPr b="1" lang="nl-NL" sz="2000" spc="-1" strike="noStrike">
                <a:latin typeface="Arial"/>
              </a:rPr>
              <a:t>sinds dit jaar </a:t>
            </a:r>
            <a:r>
              <a:rPr b="0" lang="nl-NL" sz="2000" spc="-1" strike="noStrike">
                <a:latin typeface="Arial"/>
              </a:rPr>
              <a:t>de meeste zonnepanelen per inwoner – van heel europa. 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De opname van zonnepanelen is fantastisch – en dus hard nodig. Maar: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07F222D-CD75-4F32-A8B8-A581005EBD01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https://solarmagazine.nl/nieuws-zonne-energie/i27147/wereldwijd-1-terawattpiek-zonnepanelen-geinstalleerd-terawatt-tijdperk-aangebroken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Er is een mismatch tussen de dagelijkse opwek en het moment van verbruik.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Uitleg grafiek: opwek in geel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Verbruik in ochtend en avond in (blauw). Het lage verbruik overdag wat direct van de zonnepanelen komt in (groen) is gemiddeld maar 31% van de opwek. 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De rest gaat terug het net op. Dit noemen wij onbenutte zonne-energie.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Op jaarbasis is dit </a:t>
            </a:r>
            <a:r>
              <a:rPr b="0" lang="nl-NL" sz="2000" spc="-1" strike="noStrike" u="sng">
                <a:uFillTx/>
                <a:latin typeface="Arial"/>
              </a:rPr>
              <a:t>nu</a:t>
            </a:r>
            <a:r>
              <a:rPr b="0" lang="nl-NL" sz="2000" spc="-1" strike="noStrike">
                <a:latin typeface="Arial"/>
              </a:rPr>
              <a:t> nog niet zo’n ramp: salderingsregeling. Maar die wordt vanaf 2025 afgebouwd.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Nou zijn er natuurlijk thuisbatterijen – maar helaas zijn en blijven die voorlopig erg kostbaar.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Als we dit probleem nu eens van een andere kant bekijken: niet naar het aanbod van zonne-energie, maar naar de energie-vraag van huishoudens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9028086-9CF0-4A60-B107-CF7118F755DA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https://solarmagazine.nl/nieuws-zonne-energie/i27147/wereldwijd-1-terawattpiek-zonnepanelen-geinstalleerd-terawatt-tijdperk-aangebroken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Work Sans"/>
              </a:rPr>
              <a:t>Minister Jetten: “Nederland wekt steeds meer elektriciteit duurzaam op, vaak met wind en zon. Energieopslag wordt daarbij steeds belangrijker.’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FC4E422-5CB0-419D-B955-26E6A6CC7E84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Kijkend naar de energievraag van huishoudens, is nog zo’n 80% op gas, bij het overgrote deel van NLse huizen staat namelijk een CV-combiketel. Dit is veel te veel gas!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Wat betreft verwarming: De koppeling tussen zonne-energie en verwarming is van nature wat lastig: je wilt juist verwarming als de zon het huis niet opwarmt!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Gelukkig zijn er mooie oplossingen op de markt – hybride warmtepompen of verwarmende airco’s. 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Maar warm water is het hele jaar nodig! Zowel in de lente, zomer, herfst en winter wordt er warm gedoucht. (80% van warm water is voor douche en bad).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Dit staat gelijk aan zo’n 22% van de energiekosten op jaarbasis.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Vreemd toch eigenlijk, dat er overdag het grootste deel van de zonne-energie wordt terug geleverd, terwijl er ‘s avonds en ‘s ochtends gas wordt verbruikt voor warm water. 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2000" spc="-1" strike="noStrike">
                <a:latin typeface="Arial"/>
              </a:rPr>
              <a:t>(De volledig elektrische warmtepomp, voor zowel verwarming en warm water, is helaas niet mogelijk voor de meeste bestaande woningen.)</a:t>
            </a:r>
            <a:endParaRPr b="0" lang="nl-NL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nl-NL" sz="20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C57ABEE-0FF3-4B49-B476-DBBA880DBFAF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Het concept is héél simpel: opwekken, opslaan in warm water, gebruiken wanneer je wilt (80% van warm water is voor douche/bad).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Maar hoe zorg je nou dat je alleen zonne-energie opslaat die je niet benut – dus zelfs als de zon pas op 13u gaat schijnen, of als je in huis een vaatwasser aanzet?!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5CD59F-51A8-453F-9B26-DDB8C56C11E1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nl-NL" sz="2000" spc="-1" strike="noStrike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463C8B1-CE4D-4CA9-9BEC-3C7EDE44B45D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Gewone boilers: AAN op vol vermogen of UIT – en dan juist op de piek momenten: sochtends douchen en ‘s avonds na werk warm water gebruiken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Solar iBoost: varieert het vermogen op basis van wat er op dat moment onbenut is</a:t>
            </a:r>
            <a:endParaRPr b="0" lang="nl-N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nl-NL" sz="2000" spc="-1" strike="noStrike">
                <a:latin typeface="Arial"/>
              </a:rPr>
              <a:t>Dus houdt niet alleen rekening met opwek: ochtend klein beetje zon – middag veel opwek, maar ook met verbruik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5929FC0-5E04-464D-ADAE-0DA56EC875AC}" type="slidenum">
              <a:rPr b="0" lang="nl-NL" sz="1200" spc="-1" strike="noStrike">
                <a:latin typeface="Times New Roman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53DA527-FCFA-4A70-98AD-DE63EBCB8901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1/25/23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nl-NL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259E98-54C0-4199-BDA2-75890AE22C8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&lt;getal&gt;</a:t>
            </a:fld>
            <a:endParaRPr b="0" lang="nl-N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 om de opmaak van de titeltekst te bewerken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Klik om de opmaak van de overzichtstekst te bewerken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Tweede overzichtsniveau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Derde overzichtsniveau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Vierde overzichtsniveau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Vijfde overzichtsniveau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Zesde overzichtsniveau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Zevende overzichtsniveau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microsoft.com/office/2007/relationships/hdphoto" Target="../media/hdphoto1.wdp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eg"/><Relationship Id="rId11" Type="http://schemas.openxmlformats.org/officeDocument/2006/relationships/image" Target="../media/image33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028880" y="6374520"/>
            <a:ext cx="16230240" cy="71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5598"/>
              </a:lnSpc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60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028880" y="5209920"/>
            <a:ext cx="16230240" cy="9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149"/>
              </a:lnSpc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</a:t>
            </a:r>
            <a:endParaRPr b="0" lang="nl-NL" sz="6000" spc="-1" strike="noStrike">
              <a:latin typeface="Arial"/>
            </a:endParaRPr>
          </a:p>
        </p:txBody>
      </p:sp>
      <p:pic>
        <p:nvPicPr>
          <p:cNvPr id="49" name="Picture 6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3685680" y="2629080"/>
            <a:ext cx="10916280" cy="1745280"/>
          </a:xfrm>
          <a:prstGeom prst="rect">
            <a:avLst/>
          </a:prstGeom>
          <a:ln>
            <a:noFill/>
          </a:ln>
        </p:spPr>
      </p:pic>
      <p:sp>
        <p:nvSpPr>
          <p:cNvPr id="50" name="CustomShape 3"/>
          <p:cNvSpPr/>
          <p:nvPr/>
        </p:nvSpPr>
        <p:spPr>
          <a:xfrm>
            <a:off x="5943600" y="8724960"/>
            <a:ext cx="11544120" cy="73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400" spc="-1" strike="noStrike">
                <a:solidFill>
                  <a:srgbClr val="000000"/>
                </a:solidFill>
                <a:latin typeface="Roboto Thin"/>
                <a:ea typeface="Roboto Thin"/>
              </a:rPr>
              <a:t>Emma Snaak</a:t>
            </a:r>
            <a:endParaRPr b="0" lang="nl-NL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nl-NL" sz="2400" spc="-1" strike="noStrike">
                <a:solidFill>
                  <a:srgbClr val="000000"/>
                </a:solidFill>
                <a:latin typeface="Roboto Thin"/>
                <a:ea typeface="Roboto Thin"/>
              </a:rPr>
              <a:t>Medeoprichter en directeur </a:t>
            </a:r>
            <a:endParaRPr b="0" lang="nl-N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 rot="5400000">
            <a:off x="7123680" y="-3269880"/>
            <a:ext cx="4046040" cy="1828224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4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1028880" y="889920"/>
            <a:ext cx="16230240" cy="18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149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Voordelen van opslag van zonne-energie in water</a:t>
            </a:r>
            <a:endParaRPr b="0" lang="nl-NL" sz="5400" spc="-1" strike="noStrike"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1210320" y="2997000"/>
            <a:ext cx="4022640" cy="27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166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Duurzaam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7132680" y="2997000"/>
            <a:ext cx="4022640" cy="54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166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Kostenbesparend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13055040" y="2997000"/>
            <a:ext cx="4022640" cy="27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166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Onafhankelijk</a:t>
            </a:r>
            <a:endParaRPr b="0" lang="nl-NL" sz="4000" spc="-1" strike="noStrike">
              <a:latin typeface="Arial"/>
            </a:endParaRPr>
          </a:p>
        </p:txBody>
      </p:sp>
      <p:pic>
        <p:nvPicPr>
          <p:cNvPr id="162" name="Afbeelding 10" descr=""/>
          <p:cNvPicPr/>
          <p:nvPr/>
        </p:nvPicPr>
        <p:blipFill>
          <a:blip r:embed="rId2"/>
          <a:stretch/>
        </p:blipFill>
        <p:spPr>
          <a:xfrm>
            <a:off x="882000" y="4419720"/>
            <a:ext cx="5061240" cy="2919960"/>
          </a:xfrm>
          <a:prstGeom prst="rect">
            <a:avLst/>
          </a:prstGeom>
          <a:ln>
            <a:noFill/>
          </a:ln>
        </p:spPr>
      </p:pic>
      <p:pic>
        <p:nvPicPr>
          <p:cNvPr id="163" name="Picture 15" descr=""/>
          <p:cNvPicPr/>
          <p:nvPr/>
        </p:nvPicPr>
        <p:blipFill>
          <a:blip r:embed="rId3"/>
          <a:stretch/>
        </p:blipFill>
        <p:spPr>
          <a:xfrm>
            <a:off x="8275680" y="5088960"/>
            <a:ext cx="1736280" cy="1736280"/>
          </a:xfrm>
          <a:prstGeom prst="rect">
            <a:avLst/>
          </a:prstGeom>
          <a:ln>
            <a:noFill/>
          </a:ln>
        </p:spPr>
      </p:pic>
      <p:sp>
        <p:nvSpPr>
          <p:cNvPr id="164" name="CustomShape 7"/>
          <p:cNvSpPr/>
          <p:nvPr/>
        </p:nvSpPr>
        <p:spPr>
          <a:xfrm>
            <a:off x="8022240" y="4605480"/>
            <a:ext cx="2242800" cy="54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166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ROBOTO THIN"/>
                <a:ea typeface="ROBOTO THIN"/>
              </a:rPr>
              <a:t>+€ 338 /jaar</a:t>
            </a:r>
            <a:endParaRPr b="0" lang="nl-NL" sz="3200" spc="-1" strike="noStrike">
              <a:latin typeface="Arial"/>
            </a:endParaRPr>
          </a:p>
        </p:txBody>
      </p:sp>
      <p:pic>
        <p:nvPicPr>
          <p:cNvPr id="165" name="Picture 4" descr=""/>
          <p:cNvPicPr/>
          <p:nvPr/>
        </p:nvPicPr>
        <p:blipFill>
          <a:blip r:embed="rId4"/>
          <a:stretch/>
        </p:blipFill>
        <p:spPr>
          <a:xfrm>
            <a:off x="12363480" y="4380840"/>
            <a:ext cx="5405400" cy="304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717560" y="1028880"/>
            <a:ext cx="14852520" cy="19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801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De Water Accu opstelling in de standaard situatie</a:t>
            </a:r>
            <a:endParaRPr b="0" lang="nl-NL" sz="5400" spc="-1" strike="noStrike">
              <a:latin typeface="Arial"/>
            </a:endParaRPr>
          </a:p>
        </p:txBody>
      </p:sp>
      <p:pic>
        <p:nvPicPr>
          <p:cNvPr id="167" name="Picture 6" descr=""/>
          <p:cNvPicPr/>
          <p:nvPr/>
        </p:nvPicPr>
        <p:blipFill>
          <a:blip r:embed="rId1"/>
          <a:stretch/>
        </p:blipFill>
        <p:spPr>
          <a:xfrm>
            <a:off x="16728840" y="575640"/>
            <a:ext cx="1060920" cy="1030680"/>
          </a:xfrm>
          <a:prstGeom prst="rect">
            <a:avLst/>
          </a:prstGeom>
          <a:ln>
            <a:noFill/>
          </a:ln>
        </p:spPr>
      </p:pic>
      <p:pic>
        <p:nvPicPr>
          <p:cNvPr id="168" name="Picture 16" descr=""/>
          <p:cNvPicPr/>
          <p:nvPr/>
        </p:nvPicPr>
        <p:blipFill>
          <a:blip r:embed="rId2"/>
          <a:stretch/>
        </p:blipFill>
        <p:spPr>
          <a:xfrm>
            <a:off x="6152040" y="5723280"/>
            <a:ext cx="528120" cy="528120"/>
          </a:xfrm>
          <a:prstGeom prst="rect">
            <a:avLst/>
          </a:prstGeom>
          <a:ln>
            <a:noFill/>
          </a:ln>
        </p:spPr>
      </p:pic>
      <p:pic>
        <p:nvPicPr>
          <p:cNvPr id="169" name="Afbeelding 8" descr=""/>
          <p:cNvPicPr/>
          <p:nvPr/>
        </p:nvPicPr>
        <p:blipFill>
          <a:blip r:embed="rId3"/>
          <a:stretch/>
        </p:blipFill>
        <p:spPr>
          <a:xfrm>
            <a:off x="114480" y="2621160"/>
            <a:ext cx="18059040" cy="6255720"/>
          </a:xfrm>
          <a:prstGeom prst="rect">
            <a:avLst/>
          </a:prstGeom>
          <a:ln>
            <a:noFill/>
          </a:ln>
        </p:spPr>
      </p:pic>
      <p:pic>
        <p:nvPicPr>
          <p:cNvPr id="170" name="Picture 4" descr=""/>
          <p:cNvPicPr/>
          <p:nvPr/>
        </p:nvPicPr>
        <p:blipFill>
          <a:blip r:embed="rId4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717560" y="1028880"/>
            <a:ext cx="14852520" cy="29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801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Een jaarlijkse besparing van zo’n 360 euro, </a:t>
            </a:r>
            <a:br/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die toeneemt vanaf 2025</a:t>
            </a:r>
            <a:endParaRPr b="0" lang="nl-NL" sz="5400" spc="-1" strike="noStrike">
              <a:latin typeface="Arial"/>
            </a:endParaRPr>
          </a:p>
        </p:txBody>
      </p:sp>
      <p:pic>
        <p:nvPicPr>
          <p:cNvPr id="173" name="Picture 6" descr=""/>
          <p:cNvPicPr/>
          <p:nvPr/>
        </p:nvPicPr>
        <p:blipFill>
          <a:blip r:embed="rId1"/>
          <a:stretch/>
        </p:blipFill>
        <p:spPr>
          <a:xfrm>
            <a:off x="16728840" y="575640"/>
            <a:ext cx="1060920" cy="103068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1701360" y="3314880"/>
            <a:ext cx="6588000" cy="5409720"/>
          </a:xfrm>
          <a:prstGeom prst="roundRect">
            <a:avLst>
              <a:gd name="adj" fmla="val 16667"/>
            </a:avLst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2178360" y="3639960"/>
            <a:ext cx="4647960" cy="27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5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Voorbeeld situatie:</a:t>
            </a:r>
            <a:endParaRPr b="0" lang="nl-NL" sz="20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15 zonnepanelen </a:t>
            </a:r>
            <a:endParaRPr b="0" lang="nl-NL" sz="20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Huishouden van 4</a:t>
            </a:r>
            <a:r>
              <a:rPr b="0" lang="nl-NL" sz="20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personen</a:t>
            </a:r>
            <a:endParaRPr b="0" lang="nl-NL" sz="20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Huidige vorm van water verwarmen: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CV-combiketel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2133720" y="6286680"/>
            <a:ext cx="556236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Roboto Light"/>
              </a:rPr>
              <a:t>De calculatie is gebaseerd op: </a:t>
            </a:r>
            <a:endParaRPr b="0" lang="nl-NL" sz="14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Roboto Light"/>
              </a:rPr>
              <a:t>Gemiddelde energietarieven: 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Calibri"/>
              </a:rPr>
              <a:t>Elektriciteitstarief: 0,35 euro/kWh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Calibri"/>
              </a:rPr>
              <a:t>Teruglevertarief: 0,09 euro/kWh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Calibri"/>
              </a:rPr>
              <a:t>Gastarief: 2,31 euro/m3</a:t>
            </a:r>
            <a:endParaRPr b="0" lang="nl-NL" sz="14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Roboto Light"/>
              </a:rPr>
              <a:t>Besparing ten opzichte van het verwarmen van tapwater met een CV-combiketel.</a:t>
            </a:r>
            <a:endParaRPr b="0" lang="nl-NL" sz="14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Roboto Light"/>
              </a:rPr>
              <a:t>Gemiddelde waarden voor jaarlijkse opwek, jaarverbruik 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Roboto Thin"/>
                <a:ea typeface="Roboto Light"/>
              </a:rPr>
              <a:t>(aan de hand van personen in huishouden), etc.</a:t>
            </a:r>
            <a:endParaRPr b="0" lang="nl-NL" sz="1400" spc="-1" strike="noStrike">
              <a:latin typeface="Arial"/>
            </a:endParaRPr>
          </a:p>
        </p:txBody>
      </p:sp>
      <p:graphicFrame>
        <p:nvGraphicFramePr>
          <p:cNvPr id="177" name="Grafiek 19"/>
          <p:cNvGraphicFramePr/>
          <p:nvPr/>
        </p:nvGraphicFramePr>
        <p:xfrm>
          <a:off x="9137520" y="6769080"/>
          <a:ext cx="3835080" cy="27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8" name="Grafiek 20"/>
          <p:cNvGraphicFramePr/>
          <p:nvPr/>
        </p:nvGraphicFramePr>
        <p:xfrm>
          <a:off x="12972960" y="6769080"/>
          <a:ext cx="3835080" cy="271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9" name="Grafiek 21" descr=""/>
          <p:cNvPicPr/>
          <p:nvPr/>
        </p:nvPicPr>
        <p:blipFill>
          <a:blip r:embed="rId4"/>
          <a:stretch/>
        </p:blipFill>
        <p:spPr>
          <a:xfrm>
            <a:off x="9144000" y="2768760"/>
            <a:ext cx="7676640" cy="4006440"/>
          </a:xfrm>
          <a:prstGeom prst="rect">
            <a:avLst/>
          </a:prstGeom>
          <a:ln>
            <a:noFill/>
          </a:ln>
        </p:spPr>
      </p:pic>
      <p:pic>
        <p:nvPicPr>
          <p:cNvPr id="180" name="Picture 4" descr=""/>
          <p:cNvPicPr/>
          <p:nvPr/>
        </p:nvPicPr>
        <p:blipFill>
          <a:blip r:embed="rId5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701360" y="2552760"/>
            <a:ext cx="6588000" cy="6171840"/>
          </a:xfrm>
          <a:prstGeom prst="roundRect">
            <a:avLst>
              <a:gd name="adj" fmla="val 16667"/>
            </a:avLst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Afbeelding 12" descr="Afbeelding met wit, printer&#10;&#10;Automatisch gegenereerde beschrijving"/>
          <p:cNvPicPr/>
          <p:nvPr/>
        </p:nvPicPr>
        <p:blipFill>
          <a:blip r:embed="rId1"/>
          <a:stretch/>
        </p:blipFill>
        <p:spPr>
          <a:xfrm>
            <a:off x="9982080" y="3026520"/>
            <a:ext cx="5924880" cy="4233600"/>
          </a:xfrm>
          <a:prstGeom prst="rect">
            <a:avLst/>
          </a:prstGeom>
          <a:ln>
            <a:noFill/>
          </a:ln>
        </p:spPr>
      </p:pic>
      <p:pic>
        <p:nvPicPr>
          <p:cNvPr id="183" name="Picture 6" descr=""/>
          <p:cNvPicPr/>
          <p:nvPr/>
        </p:nvPicPr>
        <p:blipFill>
          <a:blip r:embed="rId2"/>
          <a:stretch/>
        </p:blipFill>
        <p:spPr>
          <a:xfrm>
            <a:off x="16728840" y="575640"/>
            <a:ext cx="1060920" cy="103068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1717560" y="1028880"/>
            <a:ext cx="14852520" cy="198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801"/>
              </a:lnSpc>
            </a:pPr>
            <a:r>
              <a:rPr b="1" lang="nl-NL" sz="4800" spc="-1" strike="noStrike">
                <a:solidFill>
                  <a:srgbClr val="000000"/>
                </a:solidFill>
                <a:latin typeface="ROBOTO THIN"/>
                <a:ea typeface="ROBOTO THIN"/>
              </a:rPr>
              <a:t>De Solar iBoost maakt van een boiler een Water Accu </a:t>
            </a:r>
            <a:endParaRPr b="0" lang="nl-NL" sz="4800" spc="-1" strike="noStrike">
              <a:latin typeface="Arial"/>
            </a:endParaRPr>
          </a:p>
        </p:txBody>
      </p:sp>
      <p:graphicFrame>
        <p:nvGraphicFramePr>
          <p:cNvPr id="185" name="Table 3"/>
          <p:cNvGraphicFramePr/>
          <p:nvPr/>
        </p:nvGraphicFramePr>
        <p:xfrm>
          <a:off x="2151720" y="3086640"/>
          <a:ext cx="5686920" cy="5028840"/>
        </p:xfrm>
        <a:graphic>
          <a:graphicData uri="http://schemas.openxmlformats.org/drawingml/2006/table">
            <a:tbl>
              <a:tblPr/>
              <a:tblGrid>
                <a:gridCol w="2480040"/>
                <a:gridCol w="3206880"/>
              </a:tblGrid>
              <a:tr h="1121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nl-NL" sz="2400" spc="-1" strike="noStrike">
                          <a:solidFill>
                            <a:srgbClr val="000000"/>
                          </a:solidFill>
                          <a:latin typeface="Roboto Thin"/>
                        </a:rPr>
                        <a:t>Solar iBoost</a:t>
                      </a:r>
                      <a:endParaRPr b="0" lang="nl-NL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nl-NL" sz="2400" spc="-1" strike="noStrike">
                          <a:solidFill>
                            <a:srgbClr val="000000"/>
                          </a:solidFill>
                          <a:latin typeface="Roboto Thin"/>
                        </a:rPr>
                        <a:t>€ </a:t>
                      </a:r>
                      <a:r>
                        <a:rPr b="0" lang="nl-NL" sz="2400" spc="-1" strike="noStrike">
                          <a:solidFill>
                            <a:srgbClr val="000000"/>
                          </a:solidFill>
                          <a:latin typeface="Roboto Thin"/>
                        </a:rPr>
                        <a:t>595, incl. BTW </a:t>
                      </a:r>
                      <a:endParaRPr b="0" lang="nl-NL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8139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093480">
                <a:tc gridSpan="2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br/>
                      <a:endParaRPr b="0" lang="nl-N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nl-N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nl-N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nl-N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nl-N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nl-NL" sz="2000" spc="-1" strike="noStrike">
                          <a:solidFill>
                            <a:srgbClr val="000000"/>
                          </a:solidFill>
                          <a:latin typeface="Roboto Thin"/>
                        </a:rPr>
                        <a:t>De Solar iBoost is met name geschikt voor enkelfase zonne-energie omvormers. </a:t>
                      </a:r>
                      <a:endParaRPr b="0" lang="nl-NL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86" name="CustomShape 4"/>
          <p:cNvSpPr/>
          <p:nvPr/>
        </p:nvSpPr>
        <p:spPr>
          <a:xfrm>
            <a:off x="2151720" y="4290840"/>
            <a:ext cx="53377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28760" indent="-428400">
              <a:lnSpc>
                <a:spcPts val="2999"/>
              </a:lnSpc>
              <a:buClr>
                <a:srgbClr val="000000"/>
              </a:buClr>
              <a:buFont typeface="Arial"/>
              <a:buChar char="•"/>
            </a:pPr>
            <a:r>
              <a:rPr b="1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Meetklem met Zender </a:t>
            </a: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in meterkast meet onbenutte zonne-energie, die normaal gezien wordt terug geleverd aan het net.</a:t>
            </a:r>
            <a:endParaRPr b="0" lang="nl-NL" sz="2000" spc="-1" strike="noStrike">
              <a:latin typeface="Arial"/>
            </a:endParaRPr>
          </a:p>
          <a:p>
            <a:pPr marL="428760" indent="-428400">
              <a:lnSpc>
                <a:spcPts val="2999"/>
              </a:lnSpc>
              <a:buClr>
                <a:srgbClr val="000000"/>
              </a:buClr>
              <a:buFont typeface="Arial"/>
              <a:buChar char="•"/>
            </a:pPr>
            <a:r>
              <a:rPr b="1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Solar iBoost </a:t>
            </a: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ontvangt draadloze meting en stuurt elektrische boiler traploos aan met de gemeten beschikbare zonne-energie.</a:t>
            </a:r>
            <a:endParaRPr b="0" lang="nl-NL" sz="2000" spc="-1" strike="noStrike">
              <a:latin typeface="Arial"/>
            </a:endParaRPr>
          </a:p>
        </p:txBody>
      </p:sp>
      <p:pic>
        <p:nvPicPr>
          <p:cNvPr id="187" name="Picture 4" descr=""/>
          <p:cNvPicPr/>
          <p:nvPr/>
        </p:nvPicPr>
        <p:blipFill>
          <a:blip r:embed="rId3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"/>
          <p:cNvPicPr/>
          <p:nvPr/>
        </p:nvPicPr>
        <p:blipFill>
          <a:blip r:embed="rId1"/>
          <a:stretch/>
        </p:blipFill>
        <p:spPr>
          <a:xfrm>
            <a:off x="8358840" y="2484720"/>
            <a:ext cx="1569960" cy="1525320"/>
          </a:xfrm>
          <a:prstGeom prst="rect">
            <a:avLst/>
          </a:prstGeom>
          <a:ln>
            <a:noFill/>
          </a:ln>
        </p:spPr>
      </p:pic>
      <p:pic>
        <p:nvPicPr>
          <p:cNvPr id="190" name="Picture 3" descr=""/>
          <p:cNvPicPr/>
          <p:nvPr/>
        </p:nvPicPr>
        <p:blipFill>
          <a:blip r:embed="rId2"/>
          <a:stretch/>
        </p:blipFill>
        <p:spPr>
          <a:xfrm>
            <a:off x="15468480" y="7640640"/>
            <a:ext cx="1770840" cy="177084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5448240" y="7794720"/>
            <a:ext cx="346860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4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Solyx Energy B.V.</a:t>
            </a:r>
            <a:endParaRPr b="0" lang="nl-NL" sz="2000" spc="-1" strike="noStrike">
              <a:latin typeface="Arial"/>
            </a:endParaRPr>
          </a:p>
          <a:p>
            <a:pPr algn="r">
              <a:lnSpc>
                <a:spcPts val="4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Smitspol 15M, 3861 RS</a:t>
            </a:r>
            <a:endParaRPr b="0" lang="nl-NL" sz="2000" spc="-1" strike="noStrike">
              <a:latin typeface="Arial"/>
            </a:endParaRPr>
          </a:p>
          <a:p>
            <a:pPr algn="r">
              <a:lnSpc>
                <a:spcPts val="4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Nijkerk, Nedederland 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9370440" y="7794720"/>
            <a:ext cx="3468600" cy="152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T. 033 208 7460</a:t>
            </a:r>
            <a:endParaRPr b="0" lang="nl-NL" sz="2000" spc="-1" strike="noStrike">
              <a:latin typeface="Arial"/>
            </a:endParaRPr>
          </a:p>
          <a:p>
            <a:pPr>
              <a:lnSpc>
                <a:spcPts val="4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M. info@solyxenergy.nl </a:t>
            </a:r>
            <a:endParaRPr b="0" lang="nl-NL" sz="2000" spc="-1" strike="noStrike">
              <a:latin typeface="Arial"/>
            </a:endParaRPr>
          </a:p>
          <a:p>
            <a:pPr>
              <a:lnSpc>
                <a:spcPts val="4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W. solyxenergy.nl</a:t>
            </a:r>
            <a:endParaRPr b="0" lang="nl-NL" sz="2000" spc="-1" strike="noStrike">
              <a:latin typeface="Arial"/>
            </a:endParaRPr>
          </a:p>
        </p:txBody>
      </p:sp>
      <p:pic>
        <p:nvPicPr>
          <p:cNvPr id="193" name="Picture 6" descr=""/>
          <p:cNvPicPr/>
          <p:nvPr/>
        </p:nvPicPr>
        <p:blipFill>
          <a:blip r:embed="rId3"/>
          <a:srcRect l="14248" t="42213" r="827" b="41929"/>
          <a:stretch/>
        </p:blipFill>
        <p:spPr>
          <a:xfrm>
            <a:off x="5790960" y="4305240"/>
            <a:ext cx="6706080" cy="125208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1028880" y="5829480"/>
            <a:ext cx="16230240" cy="9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149"/>
              </a:lnSpc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Roboto Thin"/>
                <a:ea typeface="Roboto Thin"/>
              </a:rPr>
              <a:t>De eenvoudige opslag van zonne-energie</a:t>
            </a:r>
            <a:endParaRPr b="0" lang="nl-NL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13465440" y="3014640"/>
            <a:ext cx="4021920" cy="497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Statistiek NOS:</a:t>
            </a:r>
            <a:endParaRPr b="0" lang="nl-NL" sz="40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Als we nu stoppen met CO2 uitstoot, warmt de aarde alsnog ..*C op 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028880" y="889920"/>
            <a:ext cx="16230240" cy="181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149"/>
              </a:lnSpc>
              <a:tabLst>
                <a:tab algn="l" pos="0"/>
              </a:tabLst>
            </a:pPr>
            <a:r>
              <a:rPr b="1" lang="en-US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2100: Nunspeet </a:t>
            </a:r>
            <a:br/>
            <a:r>
              <a:rPr b="1" lang="en-US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aan zee?</a:t>
            </a:r>
            <a:endParaRPr b="0" lang="nl-NL" sz="5400" spc="-1" strike="noStrike">
              <a:latin typeface="Arial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1744200" y="4076640"/>
            <a:ext cx="5156280" cy="35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Als we vanaf nu geen CO2 meer uitstoten, stijgt de zeespiegel alsnog met 2-3 meter</a:t>
            </a:r>
            <a:r>
              <a:rPr b="1" lang="en-US" sz="4000" spc="-1" strike="noStrike" baseline="30000">
                <a:solidFill>
                  <a:srgbClr val="000000"/>
                </a:solidFill>
                <a:latin typeface="Roboto Thin"/>
                <a:ea typeface="Roboto Thin"/>
              </a:rPr>
              <a:t>1</a:t>
            </a:r>
            <a:endParaRPr b="0" lang="nl-NL" sz="4000" spc="-1" strike="noStrike">
              <a:latin typeface="Arial"/>
            </a:endParaRPr>
          </a:p>
        </p:txBody>
      </p:sp>
      <p:pic>
        <p:nvPicPr>
          <p:cNvPr id="56" name="Picture 2" descr="Veluwse Heuvel | Woc2"/>
          <p:cNvPicPr/>
          <p:nvPr/>
        </p:nvPicPr>
        <p:blipFill>
          <a:blip r:embed="rId2"/>
          <a:stretch/>
        </p:blipFill>
        <p:spPr>
          <a:xfrm>
            <a:off x="8432640" y="0"/>
            <a:ext cx="9855000" cy="7175880"/>
          </a:xfrm>
          <a:prstGeom prst="rect">
            <a:avLst/>
          </a:prstGeom>
          <a:ln>
            <a:noFill/>
          </a:ln>
        </p:spPr>
      </p:pic>
      <p:pic>
        <p:nvPicPr>
          <p:cNvPr id="57" name="Afbeelding 10" descr="Afbeelding met buiten, brug, boog&#10;&#10;Automatisch gegenereerde beschrijving"/>
          <p:cNvPicPr/>
          <p:nvPr/>
        </p:nvPicPr>
        <p:blipFill>
          <a:blip r:embed="rId3"/>
          <a:srcRect l="0" t="53720" r="0" b="0"/>
          <a:stretch/>
        </p:blipFill>
        <p:spPr>
          <a:xfrm>
            <a:off x="8432640" y="5693400"/>
            <a:ext cx="9855000" cy="459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1028880" y="889920"/>
            <a:ext cx="16230240" cy="181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149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De kracht van de zon</a:t>
            </a:r>
            <a:br/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in ons voordeel</a:t>
            </a:r>
            <a:endParaRPr b="0" lang="nl-NL" sz="54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12840840" y="0"/>
            <a:ext cx="5446800" cy="10286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13465440" y="3014640"/>
            <a:ext cx="4021920" cy="426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Nederland heeft per inwoner de meeste zonnepanelen</a:t>
            </a:r>
            <a:br/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van Europa</a:t>
            </a:r>
            <a:endParaRPr b="0" lang="nl-NL" sz="4000" spc="-1" strike="noStrike">
              <a:latin typeface="Arial"/>
            </a:endParaRPr>
          </a:p>
        </p:txBody>
      </p:sp>
      <p:pic>
        <p:nvPicPr>
          <p:cNvPr id="63" name="Picture 4" descr=""/>
          <p:cNvPicPr/>
          <p:nvPr/>
        </p:nvPicPr>
        <p:blipFill>
          <a:blip r:embed="rId2"/>
          <a:srcRect l="15437" t="0" r="19675" b="0"/>
          <a:stretch/>
        </p:blipFill>
        <p:spPr>
          <a:xfrm>
            <a:off x="8294040" y="0"/>
            <a:ext cx="9993600" cy="10286640"/>
          </a:xfrm>
          <a:prstGeom prst="rect">
            <a:avLst/>
          </a:prstGeom>
          <a:ln>
            <a:noFill/>
          </a:ln>
        </p:spPr>
      </p:pic>
      <p:sp>
        <p:nvSpPr>
          <p:cNvPr id="64" name="CustomShape 5"/>
          <p:cNvSpPr/>
          <p:nvPr/>
        </p:nvSpPr>
        <p:spPr>
          <a:xfrm>
            <a:off x="1744200" y="4076640"/>
            <a:ext cx="5156280" cy="35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5598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Nederland heeft </a:t>
            </a:r>
            <a:br/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per inwoner de </a:t>
            </a:r>
            <a:br/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meeste zonnepanelen</a:t>
            </a:r>
            <a:br/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van heel Europa</a:t>
            </a:r>
            <a:r>
              <a:rPr b="1" lang="en-US" sz="4000" spc="-1" strike="noStrike" baseline="30000">
                <a:solidFill>
                  <a:srgbClr val="000000"/>
                </a:solidFill>
                <a:latin typeface="Roboto Thin"/>
                <a:ea typeface="Roboto Thin"/>
              </a:rPr>
              <a:t>2</a:t>
            </a:r>
            <a:endParaRPr b="0" lang="nl-N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66" name="CustomShape 1"/>
          <p:cNvSpPr/>
          <p:nvPr/>
        </p:nvSpPr>
        <p:spPr>
          <a:xfrm>
            <a:off x="8294040" y="0"/>
            <a:ext cx="9993600" cy="1028664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1028880" y="889920"/>
            <a:ext cx="16230240" cy="181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149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Opwek en verbruik niet </a:t>
            </a:r>
            <a:br/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op hetzelfde moment</a:t>
            </a:r>
            <a:endParaRPr b="0" lang="nl-NL" sz="5400" spc="-1" strike="noStrike"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1600200" y="4076640"/>
            <a:ext cx="5300280" cy="28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5598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69% van de opwek door huishoudens gaat terug het net op</a:t>
            </a:r>
            <a:r>
              <a:rPr b="1" lang="en-US" sz="4000" spc="-1" strike="noStrike" baseline="30000">
                <a:solidFill>
                  <a:srgbClr val="000000"/>
                </a:solidFill>
                <a:latin typeface="Roboto Thin"/>
                <a:ea typeface="Roboto Thin"/>
              </a:rPr>
              <a:t>3</a:t>
            </a:r>
            <a:endParaRPr b="0" lang="nl-NL" sz="4000" spc="-1" strike="noStrike">
              <a:latin typeface="Arial"/>
            </a:endParaRPr>
          </a:p>
        </p:txBody>
      </p:sp>
      <p:pic>
        <p:nvPicPr>
          <p:cNvPr id="70" name="Afbeelding 11" descr=""/>
          <p:cNvPicPr/>
          <p:nvPr/>
        </p:nvPicPr>
        <p:blipFill>
          <a:blip r:embed="rId2"/>
          <a:stretch/>
        </p:blipFill>
        <p:spPr>
          <a:xfrm>
            <a:off x="8294040" y="2391120"/>
            <a:ext cx="9993600" cy="5911200"/>
          </a:xfrm>
          <a:prstGeom prst="rect">
            <a:avLst/>
          </a:prstGeom>
          <a:ln>
            <a:noFill/>
          </a:ln>
        </p:spPr>
      </p:pic>
      <p:pic>
        <p:nvPicPr>
          <p:cNvPr id="71" name="Afbeelding 15" descr="Afbeelding met tekst&#10;&#10;Automatisch gegenereerde beschrijving"/>
          <p:cNvPicPr/>
          <p:nvPr/>
        </p:nvPicPr>
        <p:blipFill>
          <a:blip r:embed="rId3"/>
          <a:stretch/>
        </p:blipFill>
        <p:spPr>
          <a:xfrm>
            <a:off x="11282400" y="1568520"/>
            <a:ext cx="4016520" cy="66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294040" y="0"/>
            <a:ext cx="9993600" cy="1028664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4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1513080" y="3943080"/>
            <a:ext cx="5241240" cy="497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Salderingsregeling gaat veranderen</a:t>
            </a:r>
            <a:endParaRPr b="0" lang="nl-NL" sz="40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endParaRPr b="0" lang="nl-NL" sz="4000" spc="-1" strike="noStrike">
              <a:latin typeface="Arial"/>
            </a:endParaRPr>
          </a:p>
          <a:p>
            <a:pPr>
              <a:lnSpc>
                <a:spcPts val="5598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Thuisbatterijen zijn deel van de oplossing, maar kostbaar</a:t>
            </a:r>
            <a:endParaRPr b="0" lang="nl-NL" sz="4000" spc="-1" strike="noStrike"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1028880" y="889920"/>
            <a:ext cx="6210000" cy="27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149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Opslag essentieel voor energietransitie</a:t>
            </a:r>
            <a:endParaRPr b="0" lang="nl-NL" sz="5400" spc="-1" strike="noStrike">
              <a:latin typeface="Arial"/>
            </a:endParaRPr>
          </a:p>
        </p:txBody>
      </p:sp>
      <p:pic>
        <p:nvPicPr>
          <p:cNvPr id="77" name="Afbeelding 13" descr=""/>
          <p:cNvPicPr/>
          <p:nvPr/>
        </p:nvPicPr>
        <p:blipFill>
          <a:blip r:embed="rId2"/>
          <a:stretch/>
        </p:blipFill>
        <p:spPr>
          <a:xfrm>
            <a:off x="8294040" y="2833920"/>
            <a:ext cx="9993600" cy="472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9993600" cy="1028664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9" name="Picture 4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1028880" y="889920"/>
            <a:ext cx="16230240" cy="181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7149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Huishoudens gebruiken </a:t>
            </a:r>
            <a:br/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nog te veel gas</a:t>
            </a:r>
            <a:endParaRPr b="0" lang="nl-NL" sz="5400" spc="-1" strike="noStrike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11607480" y="4076640"/>
            <a:ext cx="5156280" cy="35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5598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Roboto Thin"/>
                <a:ea typeface="Roboto Thin"/>
              </a:rPr>
              <a:t>22% van energiekosten is voor warm water door CV-combiketel</a:t>
            </a:r>
            <a:endParaRPr b="0" lang="nl-NL" sz="4000" spc="-1" strike="noStrike">
              <a:latin typeface="Arial"/>
            </a:endParaRPr>
          </a:p>
        </p:txBody>
      </p:sp>
      <p:pic>
        <p:nvPicPr>
          <p:cNvPr id="83" name="Afbeelding 10" descr=""/>
          <p:cNvPicPr/>
          <p:nvPr/>
        </p:nvPicPr>
        <p:blipFill>
          <a:blip r:embed="rId2"/>
          <a:srcRect l="9464" t="12455" r="8501" b="11317"/>
          <a:stretch/>
        </p:blipFill>
        <p:spPr>
          <a:xfrm>
            <a:off x="1009080" y="2047320"/>
            <a:ext cx="8115120" cy="6829560"/>
          </a:xfrm>
          <a:prstGeom prst="rect">
            <a:avLst/>
          </a:prstGeom>
          <a:ln>
            <a:noFill/>
          </a:ln>
        </p:spPr>
      </p:pic>
      <p:sp>
        <p:nvSpPr>
          <p:cNvPr id="84" name="CustomShape 5"/>
          <p:cNvSpPr/>
          <p:nvPr/>
        </p:nvSpPr>
        <p:spPr>
          <a:xfrm>
            <a:off x="3352680" y="1257480"/>
            <a:ext cx="46285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ENERGIE VRAAG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HUISHOUDENS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2082600" y="3390840"/>
            <a:ext cx="25401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GAS:</a:t>
            </a:r>
            <a:endParaRPr b="0" lang="nl-N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80%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86" name="CustomShape 7"/>
          <p:cNvSpPr/>
          <p:nvPr/>
        </p:nvSpPr>
        <p:spPr>
          <a:xfrm>
            <a:off x="6972120" y="3390840"/>
            <a:ext cx="25401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ELEKTRICITEIT</a:t>
            </a:r>
            <a:endParaRPr b="0" lang="nl-N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20%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87" name="CustomShape 8"/>
          <p:cNvSpPr/>
          <p:nvPr/>
        </p:nvSpPr>
        <p:spPr>
          <a:xfrm>
            <a:off x="2045520" y="6438960"/>
            <a:ext cx="25401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KOKEN</a:t>
            </a:r>
            <a:endParaRPr b="0" lang="nl-N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&lt;2%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88" name="CustomShape 9"/>
          <p:cNvSpPr/>
          <p:nvPr/>
        </p:nvSpPr>
        <p:spPr>
          <a:xfrm>
            <a:off x="583560" y="6447240"/>
            <a:ext cx="25401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VERWARMING</a:t>
            </a:r>
            <a:endParaRPr b="0" lang="nl-N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62%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89" name="CustomShape 10"/>
          <p:cNvSpPr/>
          <p:nvPr/>
        </p:nvSpPr>
        <p:spPr>
          <a:xfrm>
            <a:off x="3726720" y="6438960"/>
            <a:ext cx="25401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WARM WATER</a:t>
            </a:r>
            <a:endParaRPr b="0" lang="nl-N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16%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90" name="CustomShape 11"/>
          <p:cNvSpPr/>
          <p:nvPr/>
        </p:nvSpPr>
        <p:spPr>
          <a:xfrm>
            <a:off x="6989760" y="6438960"/>
            <a:ext cx="25401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APPARATEN, etc.</a:t>
            </a:r>
            <a:endParaRPr b="0" lang="nl-N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20%</a:t>
            </a:r>
            <a:endParaRPr b="0" lang="nl-N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 rot="5400000">
            <a:off x="6423480" y="-3970440"/>
            <a:ext cx="5446800" cy="1828224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4" descr=""/>
          <p:cNvPicPr/>
          <p:nvPr/>
        </p:nvPicPr>
        <p:blipFill>
          <a:blip r:embed="rId1"/>
          <a:srcRect l="0" t="42213" r="827" b="41929"/>
          <a:stretch/>
        </p:blipFill>
        <p:spPr>
          <a:xfrm>
            <a:off x="1028880" y="9105840"/>
            <a:ext cx="3293640" cy="52632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5943600" y="8938440"/>
            <a:ext cx="1154412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</a:pPr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</a:t>
            </a:r>
            <a:br/>
            <a:r>
              <a:rPr b="0" lang="nl-NL" sz="2000" spc="-1" strike="noStrike">
                <a:solidFill>
                  <a:srgbClr val="000000"/>
                </a:solidFill>
                <a:latin typeface="Roboto Thin"/>
                <a:ea typeface="Roboto Thin"/>
              </a:rPr>
              <a:t>bespaart huishoudens gas</a:t>
            </a:r>
            <a:endParaRPr b="0" lang="nl-NL" sz="20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028880" y="889920"/>
            <a:ext cx="16230240" cy="18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149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Eenvoudige opslag van zonne-energie in warm water</a:t>
            </a:r>
            <a:endParaRPr b="0" lang="nl-NL" sz="5400" spc="-1" strike="noStrike">
              <a:latin typeface="Arial"/>
            </a:endParaRPr>
          </a:p>
        </p:txBody>
      </p:sp>
      <p:sp>
        <p:nvSpPr>
          <p:cNvPr id="95" name="Line 4"/>
          <p:cNvSpPr/>
          <p:nvPr/>
        </p:nvSpPr>
        <p:spPr>
          <a:xfrm>
            <a:off x="832320" y="2799000"/>
            <a:ext cx="16655400" cy="0"/>
          </a:xfrm>
          <a:prstGeom prst="line">
            <a:avLst/>
          </a:prstGeom>
          <a:ln cap="rnd"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5"/>
          <p:cNvSpPr/>
          <p:nvPr/>
        </p:nvSpPr>
        <p:spPr>
          <a:xfrm>
            <a:off x="7768800" y="3158640"/>
            <a:ext cx="5233320" cy="27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166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ROBOTO THIN"/>
                <a:ea typeface="ROBOTO THIN"/>
              </a:rPr>
              <a:t>Opslaan in warm water</a:t>
            </a:r>
            <a:endParaRPr b="0" lang="nl-NL" sz="3200" spc="-1" strike="noStrike">
              <a:latin typeface="Arial"/>
            </a:endParaRPr>
          </a:p>
        </p:txBody>
      </p:sp>
      <p:pic>
        <p:nvPicPr>
          <p:cNvPr id="97" name="Picture 24" descr=""/>
          <p:cNvPicPr/>
          <p:nvPr/>
        </p:nvPicPr>
        <p:blipFill>
          <a:blip r:embed="rId2"/>
          <a:stretch/>
        </p:blipFill>
        <p:spPr>
          <a:xfrm>
            <a:off x="724320" y="2620800"/>
            <a:ext cx="518400" cy="503640"/>
          </a:xfrm>
          <a:prstGeom prst="rect">
            <a:avLst/>
          </a:prstGeom>
          <a:ln>
            <a:noFill/>
          </a:ln>
        </p:spPr>
      </p:pic>
      <p:pic>
        <p:nvPicPr>
          <p:cNvPr id="98" name="Picture 25" descr=""/>
          <p:cNvPicPr/>
          <p:nvPr/>
        </p:nvPicPr>
        <p:blipFill>
          <a:blip r:embed="rId3"/>
          <a:stretch/>
        </p:blipFill>
        <p:spPr>
          <a:xfrm>
            <a:off x="7073280" y="2547000"/>
            <a:ext cx="518400" cy="503640"/>
          </a:xfrm>
          <a:prstGeom prst="rect">
            <a:avLst/>
          </a:prstGeom>
          <a:ln>
            <a:noFill/>
          </a:ln>
        </p:spPr>
      </p:pic>
      <p:pic>
        <p:nvPicPr>
          <p:cNvPr id="99" name="Picture 26" descr=""/>
          <p:cNvPicPr/>
          <p:nvPr/>
        </p:nvPicPr>
        <p:blipFill>
          <a:blip r:embed="rId4"/>
          <a:stretch/>
        </p:blipFill>
        <p:spPr>
          <a:xfrm>
            <a:off x="13422240" y="2608200"/>
            <a:ext cx="518400" cy="50364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Elektrische Boiler Icon Stockvectorkunst en meer beelden van Boiler - Boiler,  Dun, Editable Stroke - iStock"/>
          <p:cNvPicPr/>
          <p:nvPr/>
        </p:nvPicPr>
        <p:blipFill>
          <a:blip r:embed="rId5"/>
          <a:srcRect l="27065" t="11311" r="26138" b="20523"/>
          <a:stretch/>
        </p:blipFill>
        <p:spPr>
          <a:xfrm>
            <a:off x="8458200" y="4010400"/>
            <a:ext cx="2425320" cy="3532680"/>
          </a:xfrm>
          <a:prstGeom prst="rect">
            <a:avLst/>
          </a:prstGeom>
          <a:ln>
            <a:noFill/>
          </a:ln>
        </p:spPr>
      </p:pic>
      <p:pic>
        <p:nvPicPr>
          <p:cNvPr id="101" name="Picture 4" descr="Water Boiler Icon, Outline Style Stock Vector - Illustration of device,  design: 131777008"/>
          <p:cNvPicPr/>
          <p:nvPr/>
        </p:nvPicPr>
        <p:blipFill>
          <a:blip r:embed="rId6"/>
          <a:srcRect l="38748" t="40999" r="45499" b="35750"/>
          <a:stretch/>
        </p:blipFill>
        <p:spPr>
          <a:xfrm>
            <a:off x="9435600" y="5466240"/>
            <a:ext cx="469440" cy="693000"/>
          </a:xfrm>
          <a:prstGeom prst="rect">
            <a:avLst/>
          </a:prstGeom>
          <a:ln>
            <a:noFill/>
          </a:ln>
        </p:spPr>
      </p:pic>
      <p:pic>
        <p:nvPicPr>
          <p:cNvPr id="102" name="Picture 6" descr="Power Icon. Electric Sign with Circle Isolated Stock Vector - Illustration  of speed, lightning: 166196015"/>
          <p:cNvPicPr/>
          <p:nvPr/>
        </p:nvPicPr>
        <p:blipFill>
          <a:blip r:embed="rId7">
            <a:biLevel thresh="50000"/>
          </a:blip>
          <a:stretch/>
        </p:blipFill>
        <p:spPr>
          <a:xfrm rot="364800">
            <a:off x="9638640" y="5852880"/>
            <a:ext cx="1567080" cy="1654200"/>
          </a:xfrm>
          <a:prstGeom prst="rect">
            <a:avLst/>
          </a:prstGeom>
          <a:ln>
            <a:noFill/>
          </a:ln>
        </p:spPr>
      </p:pic>
      <p:pic>
        <p:nvPicPr>
          <p:cNvPr id="103" name="Picture 8" descr="Tesla Solar Roof Installers San Diego | Escondido | ALIVE Solar"/>
          <p:cNvPicPr/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amount="50000"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49040" y="3823560"/>
            <a:ext cx="3600720" cy="3600720"/>
          </a:xfrm>
          <a:prstGeom prst="rect">
            <a:avLst/>
          </a:prstGeom>
          <a:ln>
            <a:noFill/>
          </a:ln>
        </p:spPr>
      </p:pic>
      <p:sp>
        <p:nvSpPr>
          <p:cNvPr id="104" name="CustomShape 6"/>
          <p:cNvSpPr/>
          <p:nvPr/>
        </p:nvSpPr>
        <p:spPr>
          <a:xfrm>
            <a:off x="1643040" y="3203640"/>
            <a:ext cx="2242800" cy="54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166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ROBOTO THIN"/>
                <a:ea typeface="ROBOTO THIN"/>
              </a:rPr>
              <a:t>Opwekken</a:t>
            </a:r>
            <a:endParaRPr b="0" lang="nl-NL" sz="3200" spc="-1" strike="noStrike"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14342760" y="3158640"/>
            <a:ext cx="2242800" cy="54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166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ROBOTO THIN"/>
                <a:ea typeface="ROBOTO THIN"/>
              </a:rPr>
              <a:t>Gebruiken</a:t>
            </a:r>
            <a:endParaRPr b="0" lang="nl-NL" sz="3200" spc="-1" strike="noStrike">
              <a:latin typeface="Arial"/>
            </a:endParaRPr>
          </a:p>
        </p:txBody>
      </p:sp>
      <p:pic>
        <p:nvPicPr>
          <p:cNvPr id="106" name="Picture 2" descr="douche vector lijn voor web, presentatie, logo, pictogram symbool. 4813093  - Download Free Vectors, Vector Bestanden, Ontwerpen Templates"/>
          <p:cNvPicPr/>
          <p:nvPr/>
        </p:nvPicPr>
        <p:blipFill>
          <a:blip r:embed="rId10"/>
          <a:stretch/>
        </p:blipFill>
        <p:spPr>
          <a:xfrm>
            <a:off x="14488920" y="4497120"/>
            <a:ext cx="1592280" cy="224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 rot="5400000">
            <a:off x="12040560" y="4445640"/>
            <a:ext cx="6714000" cy="277560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"/>
          <p:cNvSpPr/>
          <p:nvPr/>
        </p:nvSpPr>
        <p:spPr>
          <a:xfrm rot="5400000">
            <a:off x="-223200" y="4445640"/>
            <a:ext cx="6714000" cy="277560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1745640" y="1028880"/>
            <a:ext cx="14824440" cy="16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De Solyx Water Accu bestaat uit 3 componenten</a:t>
            </a:r>
            <a:endParaRPr b="0" lang="nl-NL" sz="5400" spc="-1" strike="noStrike">
              <a:latin typeface="Arial"/>
            </a:endParaRPr>
          </a:p>
        </p:txBody>
      </p:sp>
      <p:pic>
        <p:nvPicPr>
          <p:cNvPr id="110" name="Picture 6" descr=""/>
          <p:cNvPicPr/>
          <p:nvPr/>
        </p:nvPicPr>
        <p:blipFill>
          <a:blip r:embed="rId1"/>
          <a:stretch/>
        </p:blipFill>
        <p:spPr>
          <a:xfrm>
            <a:off x="16728840" y="575640"/>
            <a:ext cx="1060920" cy="1030680"/>
          </a:xfrm>
          <a:prstGeom prst="rect">
            <a:avLst/>
          </a:prstGeom>
          <a:ln>
            <a:noFill/>
          </a:ln>
        </p:spPr>
      </p:pic>
      <p:sp>
        <p:nvSpPr>
          <p:cNvPr id="111" name="CustomShape 4"/>
          <p:cNvSpPr/>
          <p:nvPr/>
        </p:nvSpPr>
        <p:spPr>
          <a:xfrm>
            <a:off x="2052000" y="7105320"/>
            <a:ext cx="2334600" cy="96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Uw (al aanwezige) zonnepanelen wekken energie op</a:t>
            </a:r>
            <a:endParaRPr b="0" lang="nl-NL" sz="2100" spc="-1" strike="noStrike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4966560" y="7187400"/>
            <a:ext cx="2334600" cy="96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Klem in meterkast meet onbenutte zonne-energie</a:t>
            </a:r>
            <a:endParaRPr b="0" lang="nl-NL" sz="2100" spc="-1" strike="noStrike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7988040" y="7187400"/>
            <a:ext cx="2334600" cy="15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Solar iBoost ontvangt meting draadloos, en stuurt boiler traploos aan</a:t>
            </a:r>
            <a:endParaRPr b="0" lang="nl-NL" sz="2100" spc="-1" strike="noStrike"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11180880" y="7105320"/>
            <a:ext cx="2334600" cy="96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Elektrische boiler slaat warmte op in water</a:t>
            </a:r>
            <a:endParaRPr b="0" lang="nl-NL" sz="2100" spc="-1" strike="noStrike">
              <a:latin typeface="Arial"/>
            </a:endParaRPr>
          </a:p>
        </p:txBody>
      </p:sp>
      <p:sp>
        <p:nvSpPr>
          <p:cNvPr id="115" name="Line 8"/>
          <p:cNvSpPr/>
          <p:nvPr/>
        </p:nvSpPr>
        <p:spPr>
          <a:xfrm>
            <a:off x="3455280" y="2973600"/>
            <a:ext cx="11944080" cy="1800"/>
          </a:xfrm>
          <a:prstGeom prst="line">
            <a:avLst/>
          </a:prstGeom>
          <a:ln cap="rnd"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Picture 2" descr=""/>
          <p:cNvPicPr/>
          <p:nvPr/>
        </p:nvPicPr>
        <p:blipFill>
          <a:blip r:embed="rId2"/>
          <a:stretch/>
        </p:blipFill>
        <p:spPr>
          <a:xfrm>
            <a:off x="2888280" y="2688840"/>
            <a:ext cx="589680" cy="572760"/>
          </a:xfrm>
          <a:prstGeom prst="rect">
            <a:avLst/>
          </a:prstGeom>
          <a:ln>
            <a:noFill/>
          </a:ln>
        </p:spPr>
      </p:pic>
      <p:pic>
        <p:nvPicPr>
          <p:cNvPr id="117" name="Picture 2" descr=""/>
          <p:cNvPicPr/>
          <p:nvPr/>
        </p:nvPicPr>
        <p:blipFill>
          <a:blip r:embed="rId3"/>
          <a:stretch/>
        </p:blipFill>
        <p:spPr>
          <a:xfrm>
            <a:off x="5941800" y="2688840"/>
            <a:ext cx="589680" cy="572760"/>
          </a:xfrm>
          <a:prstGeom prst="rect">
            <a:avLst/>
          </a:prstGeom>
          <a:ln>
            <a:noFill/>
          </a:ln>
        </p:spPr>
      </p:pic>
      <p:pic>
        <p:nvPicPr>
          <p:cNvPr id="118" name="Afbeelding 26" descr="Afbeelding met tekst, elektronica, printer&#10;&#10;Automatisch gegenereerde beschrijving"/>
          <p:cNvPicPr/>
          <p:nvPr/>
        </p:nvPicPr>
        <p:blipFill>
          <a:blip r:embed="rId4"/>
          <a:srcRect l="8841" t="10798" r="9019" b="13737"/>
          <a:stretch/>
        </p:blipFill>
        <p:spPr>
          <a:xfrm>
            <a:off x="7985520" y="4705200"/>
            <a:ext cx="2211120" cy="1478520"/>
          </a:xfrm>
          <a:prstGeom prst="rect">
            <a:avLst/>
          </a:prstGeom>
          <a:ln>
            <a:noFill/>
          </a:ln>
        </p:spPr>
      </p:pic>
      <p:pic>
        <p:nvPicPr>
          <p:cNvPr id="119" name="Afbeelding 27" descr=""/>
          <p:cNvPicPr/>
          <p:nvPr/>
        </p:nvPicPr>
        <p:blipFill>
          <a:blip r:embed="rId5"/>
          <a:srcRect l="30853" t="8007" r="13301" b="1505"/>
          <a:stretch/>
        </p:blipFill>
        <p:spPr>
          <a:xfrm>
            <a:off x="4995720" y="4375800"/>
            <a:ext cx="2193480" cy="2372400"/>
          </a:xfrm>
          <a:prstGeom prst="rect">
            <a:avLst/>
          </a:prstGeom>
          <a:ln>
            <a:noFill/>
          </a:ln>
        </p:spPr>
      </p:pic>
      <p:sp>
        <p:nvSpPr>
          <p:cNvPr id="120" name="CustomShape 9"/>
          <p:cNvSpPr/>
          <p:nvPr/>
        </p:nvSpPr>
        <p:spPr>
          <a:xfrm>
            <a:off x="2021040" y="3323160"/>
            <a:ext cx="23346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Roboto Light"/>
                <a:ea typeface="Roboto Light"/>
              </a:rPr>
              <a:t>Opwekken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121" name="CustomShape 10"/>
          <p:cNvSpPr/>
          <p:nvPr/>
        </p:nvSpPr>
        <p:spPr>
          <a:xfrm>
            <a:off x="5077440" y="3305520"/>
            <a:ext cx="23346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Roboto Light"/>
                <a:ea typeface="Roboto Light"/>
              </a:rPr>
              <a:t>Meten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122" name="CustomShape 11"/>
          <p:cNvSpPr/>
          <p:nvPr/>
        </p:nvSpPr>
        <p:spPr>
          <a:xfrm>
            <a:off x="8102160" y="3332160"/>
            <a:ext cx="23346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Roboto Light"/>
                <a:ea typeface="Roboto Light"/>
              </a:rPr>
              <a:t>Verwarmen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123" name="CustomShape 12"/>
          <p:cNvSpPr/>
          <p:nvPr/>
        </p:nvSpPr>
        <p:spPr>
          <a:xfrm>
            <a:off x="11176200" y="3332160"/>
            <a:ext cx="23346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Roboto Light"/>
                <a:ea typeface="Roboto Light"/>
              </a:rPr>
              <a:t>Opslaan</a:t>
            </a:r>
            <a:endParaRPr b="0" lang="nl-NL" sz="2400" spc="-1" strike="noStrike">
              <a:latin typeface="Arial"/>
            </a:endParaRPr>
          </a:p>
        </p:txBody>
      </p:sp>
      <p:pic>
        <p:nvPicPr>
          <p:cNvPr id="124" name="Picture 26" descr=""/>
          <p:cNvPicPr/>
          <p:nvPr/>
        </p:nvPicPr>
        <p:blipFill>
          <a:blip r:embed="rId6"/>
          <a:stretch/>
        </p:blipFill>
        <p:spPr>
          <a:xfrm>
            <a:off x="8995320" y="2688840"/>
            <a:ext cx="589680" cy="572760"/>
          </a:xfrm>
          <a:prstGeom prst="rect">
            <a:avLst/>
          </a:prstGeom>
          <a:ln>
            <a:noFill/>
          </a:ln>
        </p:spPr>
      </p:pic>
      <p:pic>
        <p:nvPicPr>
          <p:cNvPr id="125" name="Picture 27" descr=""/>
          <p:cNvPicPr/>
          <p:nvPr/>
        </p:nvPicPr>
        <p:blipFill>
          <a:blip r:embed="rId7"/>
          <a:stretch/>
        </p:blipFill>
        <p:spPr>
          <a:xfrm>
            <a:off x="12048840" y="2688840"/>
            <a:ext cx="589680" cy="572760"/>
          </a:xfrm>
          <a:prstGeom prst="rect">
            <a:avLst/>
          </a:prstGeom>
          <a:ln>
            <a:noFill/>
          </a:ln>
        </p:spPr>
      </p:pic>
      <p:pic>
        <p:nvPicPr>
          <p:cNvPr id="126" name="Picture 26" descr=""/>
          <p:cNvPicPr/>
          <p:nvPr/>
        </p:nvPicPr>
        <p:blipFill>
          <a:blip r:embed="rId8"/>
          <a:stretch/>
        </p:blipFill>
        <p:spPr>
          <a:xfrm>
            <a:off x="15102360" y="2688840"/>
            <a:ext cx="589680" cy="572760"/>
          </a:xfrm>
          <a:prstGeom prst="rect">
            <a:avLst/>
          </a:prstGeom>
          <a:ln>
            <a:noFill/>
          </a:ln>
        </p:spPr>
      </p:pic>
      <p:pic>
        <p:nvPicPr>
          <p:cNvPr id="127" name="Picture 2" descr="douche vector lijn voor web, presentatie, logo, pictogram symbool. 4813093  - Download Free Vectors, Vector Bestanden, Ontwerpen Templates"/>
          <p:cNvPicPr/>
          <p:nvPr/>
        </p:nvPicPr>
        <p:blipFill>
          <a:blip r:embed="rId9"/>
          <a:stretch/>
        </p:blipFill>
        <p:spPr>
          <a:xfrm>
            <a:off x="14760000" y="4639320"/>
            <a:ext cx="1154520" cy="1629000"/>
          </a:xfrm>
          <a:prstGeom prst="rect">
            <a:avLst/>
          </a:prstGeom>
          <a:ln>
            <a:noFill/>
          </a:ln>
        </p:spPr>
      </p:pic>
      <p:sp>
        <p:nvSpPr>
          <p:cNvPr id="128" name="CustomShape 13"/>
          <p:cNvSpPr/>
          <p:nvPr/>
        </p:nvSpPr>
        <p:spPr>
          <a:xfrm>
            <a:off x="14229720" y="7105320"/>
            <a:ext cx="2334600" cy="96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Een duurzame douche, wanneer u wilt!</a:t>
            </a:r>
            <a:endParaRPr b="0" lang="nl-NL" sz="2100" spc="-1" strike="noStrike">
              <a:latin typeface="Arial"/>
            </a:endParaRPr>
          </a:p>
        </p:txBody>
      </p:sp>
      <p:sp>
        <p:nvSpPr>
          <p:cNvPr id="129" name="CustomShape 14"/>
          <p:cNvSpPr/>
          <p:nvPr/>
        </p:nvSpPr>
        <p:spPr>
          <a:xfrm>
            <a:off x="14207040" y="3332160"/>
            <a:ext cx="23346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Roboto Light"/>
                <a:ea typeface="Roboto Light"/>
              </a:rPr>
              <a:t>Gebruiken</a:t>
            </a:r>
            <a:endParaRPr b="0" lang="nl-NL" sz="2400" spc="-1" strike="noStrike">
              <a:latin typeface="Arial"/>
            </a:endParaRPr>
          </a:p>
        </p:txBody>
      </p:sp>
      <p:sp>
        <p:nvSpPr>
          <p:cNvPr id="130" name="CustomShape 15"/>
          <p:cNvSpPr/>
          <p:nvPr/>
        </p:nvSpPr>
        <p:spPr>
          <a:xfrm>
            <a:off x="1966320" y="8609760"/>
            <a:ext cx="233460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latin typeface="Roboto Light"/>
                <a:ea typeface="Roboto Light"/>
              </a:rPr>
              <a:t>Niet geleverd door </a:t>
            </a:r>
            <a:br/>
            <a:r>
              <a:rPr b="0" lang="en-US" sz="1350" spc="-1" strike="noStrike">
                <a:solidFill>
                  <a:srgbClr val="000000"/>
                </a:solidFill>
                <a:latin typeface="Roboto Light"/>
                <a:ea typeface="Roboto Light"/>
              </a:rPr>
              <a:t>Solyx Energy</a:t>
            </a:r>
            <a:endParaRPr b="0" lang="nl-NL" sz="1350" spc="-1" strike="noStrike">
              <a:latin typeface="Arial"/>
            </a:endParaRPr>
          </a:p>
        </p:txBody>
      </p:sp>
      <p:sp>
        <p:nvSpPr>
          <p:cNvPr id="131" name="CustomShape 16"/>
          <p:cNvSpPr/>
          <p:nvPr/>
        </p:nvSpPr>
        <p:spPr>
          <a:xfrm>
            <a:off x="14229720" y="8609760"/>
            <a:ext cx="233460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latin typeface="Roboto Light"/>
                <a:ea typeface="Roboto Light"/>
              </a:rPr>
              <a:t>Niet geleverd door </a:t>
            </a:r>
            <a:br/>
            <a:r>
              <a:rPr b="0" lang="en-US" sz="1350" spc="-1" strike="noStrike">
                <a:solidFill>
                  <a:srgbClr val="000000"/>
                </a:solidFill>
                <a:latin typeface="Roboto Light"/>
                <a:ea typeface="Roboto Light"/>
              </a:rPr>
              <a:t>Solyx Energy</a:t>
            </a:r>
            <a:endParaRPr b="0" lang="nl-NL" sz="1350" spc="-1" strike="noStrike">
              <a:latin typeface="Arial"/>
            </a:endParaRPr>
          </a:p>
        </p:txBody>
      </p:sp>
      <p:sp>
        <p:nvSpPr>
          <p:cNvPr id="132" name="CustomShape 17"/>
          <p:cNvSpPr/>
          <p:nvPr/>
        </p:nvSpPr>
        <p:spPr>
          <a:xfrm>
            <a:off x="11176200" y="8609760"/>
            <a:ext cx="233460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en-US" sz="1350" spc="-1" strike="noStrike">
                <a:solidFill>
                  <a:srgbClr val="000000"/>
                </a:solidFill>
                <a:latin typeface="Roboto Light"/>
                <a:ea typeface="Roboto Light"/>
              </a:rPr>
              <a:t>Optionele levering</a:t>
            </a:r>
            <a:br/>
            <a:r>
              <a:rPr b="0" lang="en-US" sz="1350" spc="-1" strike="noStrike">
                <a:solidFill>
                  <a:srgbClr val="000000"/>
                </a:solidFill>
                <a:latin typeface="Roboto Light"/>
                <a:ea typeface="Roboto Light"/>
              </a:rPr>
              <a:t>Solyx Energy</a:t>
            </a:r>
            <a:endParaRPr b="0" lang="nl-NL" sz="1350" spc="-1" strike="noStrike">
              <a:latin typeface="Arial"/>
            </a:endParaRPr>
          </a:p>
        </p:txBody>
      </p:sp>
      <p:pic>
        <p:nvPicPr>
          <p:cNvPr id="133" name="Picture 5" descr="A picture containing indoor, white, pot, kitchen appliance&#10;&#10;Description automatically generated"/>
          <p:cNvPicPr/>
          <p:nvPr/>
        </p:nvPicPr>
        <p:blipFill>
          <a:blip r:embed="rId10"/>
          <a:stretch/>
        </p:blipFill>
        <p:spPr>
          <a:xfrm>
            <a:off x="11544840" y="4134960"/>
            <a:ext cx="1601280" cy="2627280"/>
          </a:xfrm>
          <a:prstGeom prst="rect">
            <a:avLst/>
          </a:prstGeom>
          <a:ln>
            <a:noFill/>
          </a:ln>
        </p:spPr>
      </p:pic>
      <p:pic>
        <p:nvPicPr>
          <p:cNvPr id="134" name="Picture 8" descr="Tesla Solar Roof Installers San Diego | Escondido | ALIVE Solar"/>
          <p:cNvPicPr/>
          <p:nvPr/>
        </p:nvPicPr>
        <p:blipFill>
          <a:blip r:embed="rId11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amount="50000"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07800" y="4375800"/>
            <a:ext cx="2073600" cy="2073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 rot="5400000">
            <a:off x="8695080" y="-6441480"/>
            <a:ext cx="903600" cy="1828224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 rot="5400000">
            <a:off x="8450640" y="-726480"/>
            <a:ext cx="1381680" cy="18282240"/>
          </a:xfrm>
          <a:prstGeom prst="rect">
            <a:avLst/>
          </a:prstGeom>
          <a:solidFill>
            <a:srgbClr val="f7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Picture 4" descr=""/>
          <p:cNvPicPr/>
          <p:nvPr/>
        </p:nvPicPr>
        <p:blipFill>
          <a:blip r:embed="rId1"/>
          <a:srcRect l="40685" t="0" r="48579" b="0"/>
          <a:stretch/>
        </p:blipFill>
        <p:spPr>
          <a:xfrm>
            <a:off x="5335920" y="3543480"/>
            <a:ext cx="1159200" cy="402804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1717560" y="1028880"/>
            <a:ext cx="14852520" cy="99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7801"/>
              </a:lnSpc>
            </a:pPr>
            <a:r>
              <a:rPr b="1" lang="nl-NL" sz="5400" spc="-1" strike="noStrike">
                <a:solidFill>
                  <a:srgbClr val="000000"/>
                </a:solidFill>
                <a:latin typeface="ROBOTO THIN"/>
                <a:ea typeface="ROBOTO THIN"/>
              </a:rPr>
              <a:t>Gebruik elke druppel zonne-energie</a:t>
            </a:r>
            <a:endParaRPr b="0" lang="nl-NL" sz="5400" spc="-1" strike="noStrike">
              <a:latin typeface="Arial"/>
            </a:endParaRPr>
          </a:p>
        </p:txBody>
      </p:sp>
      <p:pic>
        <p:nvPicPr>
          <p:cNvPr id="139" name="Picture 6" descr=""/>
          <p:cNvPicPr/>
          <p:nvPr/>
        </p:nvPicPr>
        <p:blipFill>
          <a:blip r:embed="rId2"/>
          <a:stretch/>
        </p:blipFill>
        <p:spPr>
          <a:xfrm>
            <a:off x="16728840" y="575640"/>
            <a:ext cx="1060920" cy="103068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"/>
          <p:cNvPicPr/>
          <p:nvPr/>
        </p:nvPicPr>
        <p:blipFill>
          <a:blip r:embed="rId3"/>
          <a:srcRect l="0" t="0" r="79656" b="0"/>
          <a:stretch/>
        </p:blipFill>
        <p:spPr>
          <a:xfrm>
            <a:off x="9372600" y="3695760"/>
            <a:ext cx="1066320" cy="3813120"/>
          </a:xfrm>
          <a:prstGeom prst="rect">
            <a:avLst/>
          </a:prstGeom>
          <a:ln>
            <a:noFill/>
          </a:ln>
        </p:spPr>
      </p:pic>
      <p:pic>
        <p:nvPicPr>
          <p:cNvPr id="141" name="Picture 4" descr=""/>
          <p:cNvPicPr/>
          <p:nvPr/>
        </p:nvPicPr>
        <p:blipFill>
          <a:blip r:embed="rId4"/>
          <a:srcRect l="40685" t="0" r="11365" b="0"/>
          <a:stretch/>
        </p:blipFill>
        <p:spPr>
          <a:xfrm>
            <a:off x="6435720" y="3543480"/>
            <a:ext cx="2514240" cy="4028040"/>
          </a:xfrm>
          <a:prstGeom prst="rect">
            <a:avLst/>
          </a:prstGeom>
          <a:ln>
            <a:noFill/>
          </a:ln>
        </p:spPr>
      </p:pic>
      <p:pic>
        <p:nvPicPr>
          <p:cNvPr id="142" name="Picture 4" descr=""/>
          <p:cNvPicPr/>
          <p:nvPr/>
        </p:nvPicPr>
        <p:blipFill>
          <a:blip r:embed="rId5"/>
          <a:srcRect l="87780" t="0" r="0" b="0"/>
          <a:stretch/>
        </p:blipFill>
        <p:spPr>
          <a:xfrm>
            <a:off x="1721160" y="3543480"/>
            <a:ext cx="640440" cy="4028040"/>
          </a:xfrm>
          <a:prstGeom prst="rect">
            <a:avLst/>
          </a:prstGeom>
          <a:ln>
            <a:noFill/>
          </a:ln>
        </p:spPr>
      </p:pic>
      <p:pic>
        <p:nvPicPr>
          <p:cNvPr id="143" name="Picture 4" descr=""/>
          <p:cNvPicPr/>
          <p:nvPr/>
        </p:nvPicPr>
        <p:blipFill>
          <a:blip r:embed="rId6"/>
          <a:srcRect l="0" t="0" r="47691" b="0"/>
          <a:stretch/>
        </p:blipFill>
        <p:spPr>
          <a:xfrm>
            <a:off x="2609280" y="3543480"/>
            <a:ext cx="2742840" cy="4028040"/>
          </a:xfrm>
          <a:prstGeom prst="rect">
            <a:avLst/>
          </a:prstGeom>
          <a:ln>
            <a:noFill/>
          </a:ln>
        </p:spPr>
      </p:pic>
      <p:pic>
        <p:nvPicPr>
          <p:cNvPr id="144" name="Afbeelding 6" descr=""/>
          <p:cNvPicPr/>
          <p:nvPr/>
        </p:nvPicPr>
        <p:blipFill>
          <a:blip r:embed="rId7"/>
          <a:srcRect l="0" t="90315" r="0" b="0"/>
          <a:stretch/>
        </p:blipFill>
        <p:spPr>
          <a:xfrm>
            <a:off x="2473560" y="7332120"/>
            <a:ext cx="6364800" cy="354240"/>
          </a:xfrm>
          <a:prstGeom prst="rect">
            <a:avLst/>
          </a:prstGeom>
          <a:ln>
            <a:noFill/>
          </a:ln>
        </p:spPr>
      </p:pic>
      <p:pic>
        <p:nvPicPr>
          <p:cNvPr id="145" name="Picture 2" descr=""/>
          <p:cNvPicPr/>
          <p:nvPr/>
        </p:nvPicPr>
        <p:blipFill>
          <a:blip r:embed="rId8"/>
          <a:srcRect l="30396" t="0" r="35570" b="0"/>
          <a:stretch/>
        </p:blipFill>
        <p:spPr>
          <a:xfrm>
            <a:off x="12007440" y="3695760"/>
            <a:ext cx="1784520" cy="3813120"/>
          </a:xfrm>
          <a:prstGeom prst="rect">
            <a:avLst/>
          </a:prstGeom>
          <a:ln>
            <a:noFill/>
          </a:ln>
        </p:spPr>
      </p:pic>
      <p:pic>
        <p:nvPicPr>
          <p:cNvPr id="146" name="Afbeelding 8" descr=""/>
          <p:cNvPicPr/>
          <p:nvPr/>
        </p:nvPicPr>
        <p:blipFill>
          <a:blip r:embed="rId9"/>
          <a:srcRect l="0" t="90315" r="0" b="0"/>
          <a:stretch/>
        </p:blipFill>
        <p:spPr>
          <a:xfrm>
            <a:off x="9448920" y="7332120"/>
            <a:ext cx="6364800" cy="354240"/>
          </a:xfrm>
          <a:prstGeom prst="rect">
            <a:avLst/>
          </a:prstGeom>
          <a:ln>
            <a:noFill/>
          </a:ln>
        </p:spPr>
      </p:pic>
      <p:pic>
        <p:nvPicPr>
          <p:cNvPr id="147" name="Picture 2" descr=""/>
          <p:cNvPicPr/>
          <p:nvPr/>
        </p:nvPicPr>
        <p:blipFill>
          <a:blip r:embed="rId10"/>
          <a:srcRect l="57929" t="0" r="28958" b="56042"/>
          <a:stretch/>
        </p:blipFill>
        <p:spPr>
          <a:xfrm>
            <a:off x="10259280" y="6097320"/>
            <a:ext cx="687240" cy="903600"/>
          </a:xfrm>
          <a:prstGeom prst="rect">
            <a:avLst/>
          </a:prstGeom>
          <a:ln>
            <a:noFill/>
          </a:ln>
        </p:spPr>
      </p:pic>
      <p:pic>
        <p:nvPicPr>
          <p:cNvPr id="148" name="Picture 2" descr=""/>
          <p:cNvPicPr/>
          <p:nvPr/>
        </p:nvPicPr>
        <p:blipFill>
          <a:blip r:embed="rId11"/>
          <a:srcRect l="8718" t="87917" r="85469" b="8088"/>
          <a:stretch/>
        </p:blipFill>
        <p:spPr>
          <a:xfrm rot="21046800">
            <a:off x="10901520" y="6424560"/>
            <a:ext cx="1140120" cy="151920"/>
          </a:xfrm>
          <a:prstGeom prst="rect">
            <a:avLst/>
          </a:prstGeom>
          <a:ln>
            <a:noFill/>
          </a:ln>
        </p:spPr>
      </p:pic>
      <p:pic>
        <p:nvPicPr>
          <p:cNvPr id="149" name="Picture 2" descr=""/>
          <p:cNvPicPr/>
          <p:nvPr/>
        </p:nvPicPr>
        <p:blipFill>
          <a:blip r:embed="rId12"/>
          <a:srcRect l="72434" t="-317" r="5772" b="8405"/>
          <a:stretch/>
        </p:blipFill>
        <p:spPr>
          <a:xfrm>
            <a:off x="13792320" y="3467160"/>
            <a:ext cx="1142640" cy="3733560"/>
          </a:xfrm>
          <a:prstGeom prst="rect">
            <a:avLst/>
          </a:prstGeom>
          <a:ln>
            <a:noFill/>
          </a:ln>
        </p:spPr>
      </p:pic>
      <p:pic>
        <p:nvPicPr>
          <p:cNvPr id="150" name="Picture 2" descr=""/>
          <p:cNvPicPr/>
          <p:nvPr/>
        </p:nvPicPr>
        <p:blipFill>
          <a:blip r:embed="rId13"/>
          <a:srcRect l="83887" t="-317" r="5772" b="8405"/>
          <a:stretch/>
        </p:blipFill>
        <p:spPr>
          <a:xfrm>
            <a:off x="14458320" y="3467160"/>
            <a:ext cx="1507680" cy="373356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3904200" y="2644200"/>
            <a:ext cx="4022640" cy="54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166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ROBOTO THIN"/>
                <a:ea typeface="ROBOTO THIN"/>
              </a:rPr>
              <a:t>Elektrische boiler</a:t>
            </a:r>
            <a:endParaRPr b="0" lang="nl-NL" sz="36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10435320" y="2644200"/>
            <a:ext cx="4022640" cy="54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166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ROBOTO THIN"/>
                <a:ea typeface="ROBOTO THIN"/>
              </a:rPr>
              <a:t>Solyx Water Accu</a:t>
            </a:r>
            <a:endParaRPr b="0" lang="nl-NL" sz="3600" spc="-1" strike="noStrike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2854440" y="7953840"/>
            <a:ext cx="552096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166"/>
              </a:lnSpc>
            </a:pPr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Staat aan (op vol vermogen) of uit,</a:t>
            </a:r>
            <a:br/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ongeacht bewolking of het verbruik van andere apparaten in huis</a:t>
            </a:r>
            <a:endParaRPr b="0" lang="nl-NL" sz="2100" spc="-1" strike="noStrike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10023120" y="7953840"/>
            <a:ext cx="552096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166"/>
              </a:lnSpc>
            </a:pPr>
            <a:r>
              <a:rPr b="0" lang="en-US" sz="2100" spc="-1" strike="noStrike">
                <a:solidFill>
                  <a:srgbClr val="000000"/>
                </a:solidFill>
                <a:latin typeface="Roboto Light"/>
                <a:ea typeface="Roboto Light"/>
              </a:rPr>
              <a:t>Gebruikt de hoeveelheid zonne-energie die op dat moment over is, en houdt rekening met andere huishoudelijke apparaten</a:t>
            </a:r>
            <a:endParaRPr b="0" lang="nl-NL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Application>LibreOffice/6.4.5.2$Windows_X86_64 LibreOffice_project/a726b36747cf2001e06b58ad5db1aa3a9a1872d6</Application>
  <Words>1364</Words>
  <Paragraphs>180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nl-NL</dc:language>
  <cp:lastModifiedBy>Emma Snaak</cp:lastModifiedBy>
  <dcterms:modified xsi:type="dcterms:W3CDTF">2023-01-25T17:10:19Z</dcterms:modified>
  <cp:revision>4</cp:revision>
  <dc:subject/>
  <dc:title>Solyx_Energy_Presentatiesjablonen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Aangepast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